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99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344C867-1EED-411C-89BA-22D38A3A21B4}"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44C867-1EED-411C-89BA-22D38A3A21B4}"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44C867-1EED-411C-89BA-22D38A3A21B4}"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344C867-1EED-411C-89BA-22D38A3A21B4}"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44C867-1EED-411C-89BA-22D38A3A21B4}"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344C867-1EED-411C-89BA-22D38A3A21B4}"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344C867-1EED-411C-89BA-22D38A3A21B4}" type="datetimeFigureOut">
              <a:rPr lang="en-US" smtClean="0"/>
              <a:t>4/16/2024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344C867-1EED-411C-89BA-22D38A3A21B4}" type="datetimeFigureOut">
              <a:rPr lang="en-US" smtClean="0"/>
              <a:t>4/16/2024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4C867-1EED-411C-89BA-22D38A3A21B4}" type="datetimeFigureOut">
              <a:rPr lang="en-US" smtClean="0"/>
              <a:t>4/16/2024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4C867-1EED-411C-89BA-22D38A3A21B4}"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4C867-1EED-411C-89BA-22D38A3A21B4}"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B16A85-607E-4641-BCFE-C302937FF8C0}"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44C867-1EED-411C-89BA-22D38A3A21B4}" type="datetimeFigureOut">
              <a:rPr lang="en-US" smtClean="0"/>
              <a:t>4/16/2024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16A85-607E-4641-BCFE-C302937FF8C0}"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u="sng" dirty="0" smtClean="0">
                <a:solidFill>
                  <a:srgbClr val="FF0000"/>
                </a:solidFill>
              </a:rPr>
              <a:t> </a:t>
            </a:r>
            <a:r>
              <a:rPr lang="en-IN" b="1" u="sng" dirty="0">
                <a:solidFill>
                  <a:srgbClr val="FF0000"/>
                </a:solidFill>
              </a:rPr>
              <a:t>Identifying the customer’s needs for Retail credit facilities</a:t>
            </a:r>
            <a:r>
              <a:rPr lang="en-IN" b="1" dirty="0">
                <a:solidFill>
                  <a:srgbClr val="FF0000"/>
                </a:solidFill>
              </a:rPr>
              <a:t>.</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Subtitle 2"/>
          <p:cNvSpPr>
            <a:spLocks noGrp="1"/>
          </p:cNvSpPr>
          <p:nvPr>
            <p:ph type="subTitle" idx="1"/>
          </p:nvPr>
        </p:nvSpPr>
        <p:spPr>
          <a:xfrm>
            <a:off x="1371600" y="5572140"/>
            <a:ext cx="6400800" cy="66660"/>
          </a:xfrm>
        </p:spPr>
        <p:txBody>
          <a:bodyPr>
            <a:normAutofit fontScale="25000" lnSpcReduction="20000"/>
          </a:bodyPr>
          <a:lstStyle/>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990000"/>
                </a:solidFill>
              </a:rPr>
              <a:t>In a world of hyper-personalization and customer-centricity, customers are expecting their banks to provide solutions to their needs, rather than having to find, buy and compose different products and services themselves.</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990000"/>
                </a:solidFill>
              </a:rPr>
              <a:t>This results in embedded user journeys, where different products and services (often of different companies partnering together to fulfil the user needs)  are aggregated and integrated  . A very common element in the needs of acquiring a product or service is the financing of 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990000"/>
                </a:solidFill>
              </a:rPr>
              <a:t>Many banks and financial companies today are still organized in a very product-centric way. Most websites of banks and financial companies are setup around product  like daily banking, investments and credits. When selecting the credits domain, Customer will first get an overview of the different credit products (like consumption credits, mortgages, EMI loans ,etc.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990000"/>
                </a:solidFill>
              </a:rPr>
              <a:t>As such there is a need for a "Financial Needs" module , which allows analyzing the customer’s product ( for example buying a household furniture ) and analyzing how it should best be financed. By starting from the customer’s intent (i.e. which product do they want to pursue or which products/services do they want to acquire),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solidFill>
                  <a:srgbClr val="FF0000"/>
                </a:solidFill>
              </a:rPr>
              <a:t>This "Financial Needs" module works in 5 steps</a:t>
            </a:r>
            <a:endParaRPr lang="en-IN"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lvl="0"/>
            <a:r>
              <a:rPr lang="en-IN" b="1" dirty="0">
                <a:solidFill>
                  <a:srgbClr val="990000"/>
                </a:solidFill>
              </a:rPr>
              <a:t>Step 1</a:t>
            </a:r>
            <a:r>
              <a:rPr lang="en-IN" dirty="0">
                <a:solidFill>
                  <a:srgbClr val="990000"/>
                </a:solidFill>
              </a:rPr>
              <a:t>: Determine via user-friendly questionnaires, the product of the customer. Customers Product , mean a very general intent of the customer to spend money, for example buying a Household Furniture , a Car.</a:t>
            </a:r>
          </a:p>
          <a:p>
            <a:pPr lvl="0"/>
            <a:r>
              <a:rPr lang="en-IN" dirty="0">
                <a:solidFill>
                  <a:srgbClr val="990000"/>
                </a:solidFill>
              </a:rPr>
              <a:t> </a:t>
            </a:r>
          </a:p>
          <a:p>
            <a:pPr lvl="0"/>
            <a:r>
              <a:rPr lang="en-IN" b="1" dirty="0">
                <a:solidFill>
                  <a:srgbClr val="990000"/>
                </a:solidFill>
              </a:rPr>
              <a:t>Step 2</a:t>
            </a:r>
            <a:r>
              <a:rPr lang="en-IN" dirty="0">
                <a:solidFill>
                  <a:srgbClr val="990000"/>
                </a:solidFill>
              </a:rPr>
              <a:t>: Determine the total cost of the product by a calculation , assisting the customer to get a well-founded estimate of the total product cost. These calculations will typically provide a much more accurate calculation.</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IN" b="1" dirty="0">
                <a:solidFill>
                  <a:srgbClr val="990000"/>
                </a:solidFill>
              </a:rPr>
              <a:t>Step 3</a:t>
            </a:r>
            <a:r>
              <a:rPr lang="en-IN" dirty="0">
                <a:solidFill>
                  <a:srgbClr val="990000"/>
                </a:solidFill>
              </a:rPr>
              <a:t>: Determine the financing need = how much money does the customer need to borrow. This results from the total cost of the product and the available assets the customer has.</a:t>
            </a:r>
          </a:p>
          <a:p>
            <a:pPr lvl="0"/>
            <a:r>
              <a:rPr lang="en-IN" dirty="0">
                <a:solidFill>
                  <a:srgbClr val="990000"/>
                </a:solidFill>
              </a:rPr>
              <a:t> </a:t>
            </a:r>
          </a:p>
          <a:p>
            <a:pPr lvl="0"/>
            <a:r>
              <a:rPr lang="en-IN" b="1" dirty="0">
                <a:solidFill>
                  <a:srgbClr val="990000"/>
                </a:solidFill>
              </a:rPr>
              <a:t>Step 4</a:t>
            </a:r>
            <a:r>
              <a:rPr lang="en-IN" dirty="0">
                <a:solidFill>
                  <a:srgbClr val="990000"/>
                </a:solidFill>
              </a:rPr>
              <a:t>: Determine the customer’s reimbursement capacity. This can be estimated based on income and expenses. Obviously no loans with a monthly reimbursement higher than this reimbursement capacity should be proposed.</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IN" b="1" dirty="0"/>
              <a:t>S</a:t>
            </a:r>
            <a:r>
              <a:rPr lang="en-IN" b="1" dirty="0">
                <a:solidFill>
                  <a:srgbClr val="990000"/>
                </a:solidFill>
              </a:rPr>
              <a:t>tep 5</a:t>
            </a:r>
            <a:r>
              <a:rPr lang="en-IN" dirty="0">
                <a:solidFill>
                  <a:srgbClr val="990000"/>
                </a:solidFill>
              </a:rPr>
              <a:t>: Propose credit products and allow to compare them</a:t>
            </a:r>
            <a:r>
              <a:rPr lang="en-IN" dirty="0" smtClean="0">
                <a:solidFill>
                  <a:srgbClr val="990000"/>
                </a:solidFill>
              </a:rPr>
              <a:t>.</a:t>
            </a:r>
            <a:r>
              <a:rPr lang="en-IN" dirty="0">
                <a:solidFill>
                  <a:srgbClr val="990000"/>
                </a:solidFill>
              </a:rPr>
              <a:t/>
            </a:r>
            <a:br>
              <a:rPr lang="en-IN" dirty="0">
                <a:solidFill>
                  <a:srgbClr val="990000"/>
                </a:solidFill>
              </a:rPr>
            </a:br>
            <a:endParaRPr lang="en-IN" dirty="0">
              <a:solidFill>
                <a:srgbClr val="990000"/>
              </a:solidFill>
            </a:endParaRPr>
          </a:p>
          <a:p>
            <a:r>
              <a:rPr lang="en-IN" dirty="0">
                <a:solidFill>
                  <a:srgbClr val="990000"/>
                </a:solidFill>
              </a:rPr>
              <a:t>For these credit propositions it is important that the bank and financial companies  supports different types of proposals , while considering associated credit costs and </a:t>
            </a:r>
            <a:r>
              <a:rPr lang="en-IN" i="1" dirty="0">
                <a:solidFill>
                  <a:srgbClr val="990000"/>
                </a:solidFill>
              </a:rPr>
              <a:t>flexibility</a:t>
            </a:r>
            <a:r>
              <a:rPr lang="en-IN" dirty="0">
                <a:solidFill>
                  <a:srgbClr val="990000"/>
                </a:solidFill>
              </a:rPr>
              <a:t>, and an optimization for </a:t>
            </a:r>
            <a:r>
              <a:rPr lang="en-IN" i="1" dirty="0">
                <a:solidFill>
                  <a:srgbClr val="990000"/>
                </a:solidFill>
              </a:rPr>
              <a:t>risk</a:t>
            </a:r>
            <a:r>
              <a:rPr lang="en-IN" dirty="0">
                <a:solidFill>
                  <a:srgbClr val="990000"/>
                </a:solidFill>
              </a:rPr>
              <a:t> (risk for the bank or risk for the customer in case of reimbursement issues).</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IN" dirty="0">
                <a:solidFill>
                  <a:srgbClr val="990000"/>
                </a:solidFill>
              </a:rPr>
              <a:t>Once the propositions are shown, customers can easily compare the pros and cons of each proposition. They can execute What-If analyses for each proposition, for example "What if I lose my job?", "What if I die?", "What if interest rates increase/decrease considerably?", “What if I save a bit longer?”, …​ These What-If analyses reveal in a clear and transparent way the risk the customer takes when signing up for the proposed Retail credit.</a:t>
            </a:r>
          </a:p>
          <a:p>
            <a:r>
              <a:rPr lang="en-IN" dirty="0">
                <a:solidFill>
                  <a:srgbClr val="990000"/>
                </a:solidFill>
              </a:rPr>
              <a:t>.All this are about Identifying the customer’s needs Retail credit facilities</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275</Words>
  <Application>Microsoft Office PowerPoint</Application>
  <PresentationFormat>On-screen Show (4:3)</PresentationFormat>
  <Paragraphs>16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Identifying the customer’s needs for Retail credit facilities. </vt:lpstr>
      <vt:lpstr>Slide 2</vt:lpstr>
      <vt:lpstr>Slide 3</vt:lpstr>
      <vt:lpstr>Slide 4</vt:lpstr>
      <vt:lpstr>Slide 5</vt:lpstr>
      <vt:lpstr>This "Financial Needs" module works in 5 steps</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the customer’s needs for Retail credit facilities.</dc:title>
  <dc:creator>Pradip</dc:creator>
  <cp:lastModifiedBy>Pradip</cp:lastModifiedBy>
  <cp:revision>2</cp:revision>
  <dcterms:created xsi:type="dcterms:W3CDTF">2024-04-16T14:06:10Z</dcterms:created>
  <dcterms:modified xsi:type="dcterms:W3CDTF">2024-04-16T14:26:04Z</dcterms:modified>
</cp:coreProperties>
</file>